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sldIdLst>
    <p:sldId id="256" r:id="rId2"/>
    <p:sldId id="267" r:id="rId3"/>
    <p:sldId id="266" r:id="rId4"/>
    <p:sldId id="257" r:id="rId5"/>
    <p:sldId id="258" r:id="rId6"/>
    <p:sldId id="263" r:id="rId7"/>
    <p:sldId id="265" r:id="rId8"/>
    <p:sldId id="264" r:id="rId9"/>
    <p:sldId id="259" r:id="rId10"/>
    <p:sldId id="260"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97"/>
  </p:normalViewPr>
  <p:slideViewPr>
    <p:cSldViewPr snapToGrid="0" snapToObjects="1">
      <p:cViewPr>
        <p:scale>
          <a:sx n="76" d="100"/>
          <a:sy n="76" d="100"/>
        </p:scale>
        <p:origin x="-272" y="-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125B4-BCED-EC46-A19B-70A72126AA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8234DAE-24E4-9642-B52F-28236EBEA5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7077246-2C7B-8B4B-AAB4-1C6EB8ACF563}"/>
              </a:ext>
            </a:extLst>
          </p:cNvPr>
          <p:cNvSpPr>
            <a:spLocks noGrp="1"/>
          </p:cNvSpPr>
          <p:nvPr>
            <p:ph type="dt" sz="half" idx="10"/>
          </p:nvPr>
        </p:nvSpPr>
        <p:spPr/>
        <p:txBody>
          <a:bodyPr/>
          <a:lstStyle/>
          <a:p>
            <a:fld id="{F7AFFB9B-9FB8-469E-96F9-4D32314110B6}" type="datetimeFigureOut">
              <a:rPr lang="en-US" smtClean="0"/>
              <a:t>10/16/2019</a:t>
            </a:fld>
            <a:endParaRPr lang="en-US" dirty="0"/>
          </a:p>
        </p:txBody>
      </p:sp>
      <p:sp>
        <p:nvSpPr>
          <p:cNvPr id="5" name="Footer Placeholder 4">
            <a:extLst>
              <a:ext uri="{FF2B5EF4-FFF2-40B4-BE49-F238E27FC236}">
                <a16:creationId xmlns:a16="http://schemas.microsoft.com/office/drawing/2014/main" xmlns="" id="{26A7C0CF-349D-DF44-A66E-83F65D2EEF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8BDCD8D-16AA-8B44-AF4F-B611794A86C3}"/>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11343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5E4D86-C9AB-2F46-A2D7-0FA7083D1D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3CE79D8-B98A-864A-864F-5BD372E5D0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AA67F4-0CD0-0545-94D4-CC0374B05C3D}"/>
              </a:ext>
            </a:extLst>
          </p:cNvPr>
          <p:cNvSpPr>
            <a:spLocks noGrp="1"/>
          </p:cNvSpPr>
          <p:nvPr>
            <p:ph type="dt" sz="half" idx="10"/>
          </p:nvPr>
        </p:nvSpPr>
        <p:spPr/>
        <p:txBody>
          <a:bodyPr/>
          <a:lstStyle/>
          <a:p>
            <a:fld id="{C35BB1C6-BF8F-4481-8AB2-603A1C8A906A}" type="datetimeFigureOut">
              <a:rPr lang="en-US" smtClean="0"/>
              <a:t>10/16/2019</a:t>
            </a:fld>
            <a:endParaRPr lang="en-US" dirty="0"/>
          </a:p>
        </p:txBody>
      </p:sp>
      <p:sp>
        <p:nvSpPr>
          <p:cNvPr id="5" name="Footer Placeholder 4">
            <a:extLst>
              <a:ext uri="{FF2B5EF4-FFF2-40B4-BE49-F238E27FC236}">
                <a16:creationId xmlns:a16="http://schemas.microsoft.com/office/drawing/2014/main" xmlns="" id="{FB0EB5A9-3938-D144-848C-5343911F67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A35C2F4-73EE-C74C-A65D-7792F4B3D10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728593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8BDF88D-0A0B-FF48-954D-BA54092716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3F25B36-6443-9B45-9E4A-425D5268D8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3DB7C9-0141-0440-8056-AA16C0AB3E2E}"/>
              </a:ext>
            </a:extLst>
          </p:cNvPr>
          <p:cNvSpPr>
            <a:spLocks noGrp="1"/>
          </p:cNvSpPr>
          <p:nvPr>
            <p:ph type="dt" sz="half" idx="10"/>
          </p:nvPr>
        </p:nvSpPr>
        <p:spPr/>
        <p:txBody>
          <a:bodyPr/>
          <a:lstStyle/>
          <a:p>
            <a:fld id="{C35BB1C6-BF8F-4481-8AB2-603A1C8A906A}" type="datetimeFigureOut">
              <a:rPr lang="en-US" smtClean="0"/>
              <a:t>10/16/2019</a:t>
            </a:fld>
            <a:endParaRPr lang="en-US" dirty="0"/>
          </a:p>
        </p:txBody>
      </p:sp>
      <p:sp>
        <p:nvSpPr>
          <p:cNvPr id="5" name="Footer Placeholder 4">
            <a:extLst>
              <a:ext uri="{FF2B5EF4-FFF2-40B4-BE49-F238E27FC236}">
                <a16:creationId xmlns:a16="http://schemas.microsoft.com/office/drawing/2014/main" xmlns="" id="{DC2D383C-5C48-AF4E-B4A3-2EDCBC214E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1E6374B-821E-9742-BC8C-E64D6A2F33E6}"/>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931987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2837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19CFBB-77ED-9A43-B945-10CA819F2A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B6CE7E4-573E-FF4C-9A20-988B7146BE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A8E649-2A2A-BA48-BCCF-0EA46250C3C1}"/>
              </a:ext>
            </a:extLst>
          </p:cNvPr>
          <p:cNvSpPr>
            <a:spLocks noGrp="1"/>
          </p:cNvSpPr>
          <p:nvPr>
            <p:ph type="dt" sz="half" idx="10"/>
          </p:nvPr>
        </p:nvSpPr>
        <p:spPr/>
        <p:txBody>
          <a:bodyPr/>
          <a:lstStyle/>
          <a:p>
            <a:fld id="{C35BB1C6-BF8F-4481-8AB2-603A1C8A906A}" type="datetimeFigureOut">
              <a:rPr lang="en-US" smtClean="0"/>
              <a:t>10/16/2019</a:t>
            </a:fld>
            <a:endParaRPr lang="en-US" dirty="0"/>
          </a:p>
        </p:txBody>
      </p:sp>
      <p:sp>
        <p:nvSpPr>
          <p:cNvPr id="5" name="Footer Placeholder 4">
            <a:extLst>
              <a:ext uri="{FF2B5EF4-FFF2-40B4-BE49-F238E27FC236}">
                <a16:creationId xmlns:a16="http://schemas.microsoft.com/office/drawing/2014/main" xmlns="" id="{8763987C-C6FF-2C46-A0B4-C9CB7C3269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EB97A22-57A8-E24C-BB2F-09AF5BCD3CB8}"/>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652433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4DD236-59BC-5348-9B08-25C6654905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47E1C66-0943-1E4C-83B8-49383515DF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8F79E1E-31D7-7E46-9637-890CB0624078}"/>
              </a:ext>
            </a:extLst>
          </p:cNvPr>
          <p:cNvSpPr>
            <a:spLocks noGrp="1"/>
          </p:cNvSpPr>
          <p:nvPr>
            <p:ph type="dt" sz="half" idx="10"/>
          </p:nvPr>
        </p:nvSpPr>
        <p:spPr/>
        <p:txBody>
          <a:bodyPr/>
          <a:lstStyle/>
          <a:p>
            <a:fld id="{0F7F47CF-67C9-420C-80A5-E2069FF0C2DF}" type="datetimeFigureOut">
              <a:rPr lang="en-US" smtClean="0"/>
              <a:t>10/16/2019</a:t>
            </a:fld>
            <a:endParaRPr lang="en-US" dirty="0"/>
          </a:p>
        </p:txBody>
      </p:sp>
      <p:sp>
        <p:nvSpPr>
          <p:cNvPr id="5" name="Footer Placeholder 4">
            <a:extLst>
              <a:ext uri="{FF2B5EF4-FFF2-40B4-BE49-F238E27FC236}">
                <a16:creationId xmlns:a16="http://schemas.microsoft.com/office/drawing/2014/main" xmlns="" id="{7D5AEDE5-AA36-2B4D-A939-8A06A25817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E117C1F-F8A8-AD43-8861-E216A327A3C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946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BCE412-D3A2-2C4D-8572-612CBB049A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CE461A0-551B-5F4A-906A-C05C002E36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5919FBA-DA3D-AF4A-8D01-1CF4734A66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0222C2F-C634-794B-A398-63B80CF9CE34}"/>
              </a:ext>
            </a:extLst>
          </p:cNvPr>
          <p:cNvSpPr>
            <a:spLocks noGrp="1"/>
          </p:cNvSpPr>
          <p:nvPr>
            <p:ph type="dt" sz="half" idx="10"/>
          </p:nvPr>
        </p:nvSpPr>
        <p:spPr/>
        <p:txBody>
          <a:bodyPr/>
          <a:lstStyle/>
          <a:p>
            <a:fld id="{C35BB1C6-BF8F-4481-8AB2-603A1C8A906A}" type="datetimeFigureOut">
              <a:rPr lang="en-US" smtClean="0"/>
              <a:t>10/16/2019</a:t>
            </a:fld>
            <a:endParaRPr lang="en-US" dirty="0"/>
          </a:p>
        </p:txBody>
      </p:sp>
      <p:sp>
        <p:nvSpPr>
          <p:cNvPr id="6" name="Footer Placeholder 5">
            <a:extLst>
              <a:ext uri="{FF2B5EF4-FFF2-40B4-BE49-F238E27FC236}">
                <a16:creationId xmlns:a16="http://schemas.microsoft.com/office/drawing/2014/main" xmlns="" id="{351F77BE-77F4-074C-875E-153BBF4929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CCE7251-97C6-0845-A172-4B9212F96B27}"/>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775922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413957-3DF3-1F48-9E02-22AB94BC24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4B63C7D-EB0F-824B-89BD-6C0C2CBF46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AC418EA-4A75-9841-A396-07DAAF9271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ECAB38A-A94F-CD4A-B0C6-8B2117EEF1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8FAF386-356D-4946-AC6A-9CCFE0642C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608F517-12E7-9540-B867-566746A8E70F}"/>
              </a:ext>
            </a:extLst>
          </p:cNvPr>
          <p:cNvSpPr>
            <a:spLocks noGrp="1"/>
          </p:cNvSpPr>
          <p:nvPr>
            <p:ph type="dt" sz="half" idx="10"/>
          </p:nvPr>
        </p:nvSpPr>
        <p:spPr/>
        <p:txBody>
          <a:bodyPr/>
          <a:lstStyle/>
          <a:p>
            <a:fld id="{C35BB1C6-BF8F-4481-8AB2-603A1C8A906A}" type="datetimeFigureOut">
              <a:rPr lang="en-US" smtClean="0"/>
              <a:t>10/16/2019</a:t>
            </a:fld>
            <a:endParaRPr lang="en-US" dirty="0"/>
          </a:p>
        </p:txBody>
      </p:sp>
      <p:sp>
        <p:nvSpPr>
          <p:cNvPr id="8" name="Footer Placeholder 7">
            <a:extLst>
              <a:ext uri="{FF2B5EF4-FFF2-40B4-BE49-F238E27FC236}">
                <a16:creationId xmlns:a16="http://schemas.microsoft.com/office/drawing/2014/main" xmlns="" id="{659CE8C6-7D76-634F-91B6-C2FCA61B48A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40106CFE-98C4-0E45-984C-5116AE96400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8488478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45DA5-A762-D44E-8FB1-9CFF71C08D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2EC11A3-C9F6-ED4E-A7AF-1E860E80F4C3}"/>
              </a:ext>
            </a:extLst>
          </p:cNvPr>
          <p:cNvSpPr>
            <a:spLocks noGrp="1"/>
          </p:cNvSpPr>
          <p:nvPr>
            <p:ph type="dt" sz="half" idx="10"/>
          </p:nvPr>
        </p:nvSpPr>
        <p:spPr/>
        <p:txBody>
          <a:bodyPr/>
          <a:lstStyle/>
          <a:p>
            <a:fld id="{097649AC-CB8F-4FF1-9A34-5861C74DD0A7}" type="datetimeFigureOut">
              <a:rPr lang="en-US" smtClean="0"/>
              <a:t>10/16/2019</a:t>
            </a:fld>
            <a:endParaRPr lang="en-US" dirty="0"/>
          </a:p>
        </p:txBody>
      </p:sp>
      <p:sp>
        <p:nvSpPr>
          <p:cNvPr id="4" name="Footer Placeholder 3">
            <a:extLst>
              <a:ext uri="{FF2B5EF4-FFF2-40B4-BE49-F238E27FC236}">
                <a16:creationId xmlns:a16="http://schemas.microsoft.com/office/drawing/2014/main" xmlns="" id="{B3B4763A-FD7E-C74E-8A6B-E57989E0B8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F723B1DC-B6BD-6540-BE53-0545137B840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727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63ADD24-567A-5F40-B9F7-E98AF013459F}"/>
              </a:ext>
            </a:extLst>
          </p:cNvPr>
          <p:cNvSpPr>
            <a:spLocks noGrp="1"/>
          </p:cNvSpPr>
          <p:nvPr>
            <p:ph type="dt" sz="half" idx="10"/>
          </p:nvPr>
        </p:nvSpPr>
        <p:spPr/>
        <p:txBody>
          <a:bodyPr/>
          <a:lstStyle/>
          <a:p>
            <a:fld id="{3EC5CECA-2D3A-4680-9B49-752200DE467C}" type="datetimeFigureOut">
              <a:rPr lang="en-US" smtClean="0"/>
              <a:t>10/16/2019</a:t>
            </a:fld>
            <a:endParaRPr lang="en-US" dirty="0"/>
          </a:p>
        </p:txBody>
      </p:sp>
      <p:sp>
        <p:nvSpPr>
          <p:cNvPr id="3" name="Footer Placeholder 2">
            <a:extLst>
              <a:ext uri="{FF2B5EF4-FFF2-40B4-BE49-F238E27FC236}">
                <a16:creationId xmlns:a16="http://schemas.microsoft.com/office/drawing/2014/main" xmlns="" id="{EB1C4C1A-DED2-7343-8F8F-5114B43102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C99C31BB-44DA-D64A-BECE-35DE7CC2F33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256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9E821D-41DE-1447-A156-6B26E80A4F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85C55F-7831-9D43-995F-8F89F3DC60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C1CBFE6-A3A0-524D-B528-F8485D28D2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3CA95BD-7967-F64A-9A06-AEF3F972E159}"/>
              </a:ext>
            </a:extLst>
          </p:cNvPr>
          <p:cNvSpPr>
            <a:spLocks noGrp="1"/>
          </p:cNvSpPr>
          <p:nvPr>
            <p:ph type="dt" sz="half" idx="10"/>
          </p:nvPr>
        </p:nvSpPr>
        <p:spPr/>
        <p:txBody>
          <a:bodyPr/>
          <a:lstStyle/>
          <a:p>
            <a:fld id="{C35BB1C6-BF8F-4481-8AB2-603A1C8A906A}" type="datetimeFigureOut">
              <a:rPr lang="en-US" smtClean="0"/>
              <a:t>10/16/2019</a:t>
            </a:fld>
            <a:endParaRPr lang="en-US" dirty="0"/>
          </a:p>
        </p:txBody>
      </p:sp>
      <p:sp>
        <p:nvSpPr>
          <p:cNvPr id="6" name="Footer Placeholder 5">
            <a:extLst>
              <a:ext uri="{FF2B5EF4-FFF2-40B4-BE49-F238E27FC236}">
                <a16:creationId xmlns:a16="http://schemas.microsoft.com/office/drawing/2014/main" xmlns="" id="{CAC68D7D-215E-5C4A-B7F1-09277089F0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00B2CE14-1065-794B-8947-6F6B651A26E1}"/>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6763105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B87BE-7024-C84D-8546-9C3F0F21F8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B2CDE28-8C7C-BC40-9FF5-C0E713A71A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8ACF0D1-D0A3-DF45-A96F-662907A71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6233986-9613-874E-86B1-9516F5F2E472}"/>
              </a:ext>
            </a:extLst>
          </p:cNvPr>
          <p:cNvSpPr>
            <a:spLocks noGrp="1"/>
          </p:cNvSpPr>
          <p:nvPr>
            <p:ph type="dt" sz="half" idx="10"/>
          </p:nvPr>
        </p:nvSpPr>
        <p:spPr/>
        <p:txBody>
          <a:bodyPr/>
          <a:lstStyle/>
          <a:p>
            <a:fld id="{12EF78E3-FDA3-4D28-AAA2-0B81F349A39D}" type="datetimeFigureOut">
              <a:rPr lang="en-US" smtClean="0"/>
              <a:t>10/16/2019</a:t>
            </a:fld>
            <a:endParaRPr lang="en-US" dirty="0"/>
          </a:p>
        </p:txBody>
      </p:sp>
      <p:sp>
        <p:nvSpPr>
          <p:cNvPr id="6" name="Footer Placeholder 5">
            <a:extLst>
              <a:ext uri="{FF2B5EF4-FFF2-40B4-BE49-F238E27FC236}">
                <a16:creationId xmlns:a16="http://schemas.microsoft.com/office/drawing/2014/main" xmlns="" id="{3FBD2246-17E2-7B40-ACF1-D5218CC81E4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EF83E4CA-1A6D-C245-B11C-67217BB8671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148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C6F947D-528C-CD47-AC9F-9E577AF7F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1451B00-CD5E-D24D-B33C-D347CD75D4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AC1587A-B021-4840-831D-E648B2881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t>10/16/2019</a:t>
            </a:fld>
            <a:endParaRPr lang="en-US" dirty="0"/>
          </a:p>
        </p:txBody>
      </p:sp>
      <p:sp>
        <p:nvSpPr>
          <p:cNvPr id="5" name="Footer Placeholder 4">
            <a:extLst>
              <a:ext uri="{FF2B5EF4-FFF2-40B4-BE49-F238E27FC236}">
                <a16:creationId xmlns:a16="http://schemas.microsoft.com/office/drawing/2014/main" xmlns="" id="{9E57BFD2-AF46-4847-9012-6D66A33C29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718692E-9702-7D41-B930-BAE9B5AD9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5376429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A05A2A-E2B4-B44F-83EB-D9628B7455D4}"/>
              </a:ext>
            </a:extLst>
          </p:cNvPr>
          <p:cNvSpPr>
            <a:spLocks noGrp="1"/>
          </p:cNvSpPr>
          <p:nvPr>
            <p:ph type="ctrTitle"/>
          </p:nvPr>
        </p:nvSpPr>
        <p:spPr>
          <a:xfrm>
            <a:off x="1524000" y="1122363"/>
            <a:ext cx="9144000" cy="2387600"/>
          </a:xfrm>
        </p:spPr>
        <p:txBody>
          <a:bodyPr>
            <a:normAutofit/>
          </a:bodyPr>
          <a:lstStyle/>
          <a:p>
            <a:r>
              <a:rPr lang="en-US"/>
              <a:t>Product Planning </a:t>
            </a:r>
            <a:br>
              <a:rPr lang="en-US"/>
            </a:br>
            <a:r>
              <a:rPr lang="en-US"/>
              <a:t>for Quality</a:t>
            </a:r>
            <a:endParaRPr lang="en-US" dirty="0"/>
          </a:p>
        </p:txBody>
      </p:sp>
      <p:sp>
        <p:nvSpPr>
          <p:cNvPr id="3" name="Subtitle 2">
            <a:extLst>
              <a:ext uri="{FF2B5EF4-FFF2-40B4-BE49-F238E27FC236}">
                <a16:creationId xmlns:a16="http://schemas.microsoft.com/office/drawing/2014/main" xmlns="" id="{7C7BBAA8-8CDA-7B46-92C8-2CB4C2E3228F}"/>
              </a:ext>
            </a:extLst>
          </p:cNvPr>
          <p:cNvSpPr>
            <a:spLocks noGrp="1"/>
          </p:cNvSpPr>
          <p:nvPr>
            <p:ph type="subTitle" idx="1"/>
          </p:nvPr>
        </p:nvSpPr>
        <p:spPr>
          <a:xfrm>
            <a:off x="1524000" y="3602038"/>
            <a:ext cx="9144000" cy="1655762"/>
          </a:xfrm>
        </p:spPr>
        <p:txBody>
          <a:bodyPr/>
          <a:lstStyle/>
          <a:p>
            <a:r>
              <a:rPr lang="en-US"/>
              <a:t>Frank D’Andrea</a:t>
            </a:r>
            <a:endParaRPr lang="en-US" dirty="0"/>
          </a:p>
        </p:txBody>
      </p:sp>
    </p:spTree>
    <p:extLst>
      <p:ext uri="{BB962C8B-B14F-4D97-AF65-F5344CB8AC3E}">
        <p14:creationId xmlns:p14="http://schemas.microsoft.com/office/powerpoint/2010/main" val="2650584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59153-0C3F-B346-BDB5-7B3DD477ED2F}"/>
              </a:ext>
            </a:extLst>
          </p:cNvPr>
          <p:cNvSpPr>
            <a:spLocks noGrp="1"/>
          </p:cNvSpPr>
          <p:nvPr>
            <p:ph type="title"/>
          </p:nvPr>
        </p:nvSpPr>
        <p:spPr/>
        <p:txBody>
          <a:bodyPr>
            <a:normAutofit/>
          </a:bodyPr>
          <a:lstStyle/>
          <a:p>
            <a:r>
              <a:rPr lang="en-US" dirty="0"/>
              <a:t>an integrative approach to quality</a:t>
            </a:r>
          </a:p>
        </p:txBody>
      </p:sp>
      <p:sp>
        <p:nvSpPr>
          <p:cNvPr id="3" name="Content Placeholder 2">
            <a:extLst>
              <a:ext uri="{FF2B5EF4-FFF2-40B4-BE49-F238E27FC236}">
                <a16:creationId xmlns:a16="http://schemas.microsoft.com/office/drawing/2014/main" xmlns="" id="{1BF66473-66EB-7949-8850-6FF88438E104}"/>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325390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623EA5-E9D0-6D4A-8070-1DBCCB1E4000}"/>
              </a:ext>
            </a:extLst>
          </p:cNvPr>
          <p:cNvSpPr>
            <a:spLocks noGrp="1"/>
          </p:cNvSpPr>
          <p:nvPr>
            <p:ph type="title"/>
          </p:nvPr>
        </p:nvSpPr>
        <p:spPr/>
        <p:txBody>
          <a:bodyPr/>
          <a:lstStyle/>
          <a:p>
            <a:r>
              <a:rPr lang="en-US" dirty="0"/>
              <a:t>Quality and ROI</a:t>
            </a:r>
          </a:p>
        </p:txBody>
      </p:sp>
      <p:sp>
        <p:nvSpPr>
          <p:cNvPr id="3" name="Content Placeholder 2">
            <a:extLst>
              <a:ext uri="{FF2B5EF4-FFF2-40B4-BE49-F238E27FC236}">
                <a16:creationId xmlns:a16="http://schemas.microsoft.com/office/drawing/2014/main" xmlns="" id="{878107F1-188F-0F42-8EE6-E4B2537A59DF}"/>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4020686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6A6784-5905-8042-98F3-ABA021E44D09}"/>
              </a:ext>
            </a:extLst>
          </p:cNvPr>
          <p:cNvSpPr>
            <a:spLocks noGrp="1"/>
          </p:cNvSpPr>
          <p:nvPr>
            <p:ph type="title"/>
          </p:nvPr>
        </p:nvSpPr>
        <p:spPr/>
        <p:txBody>
          <a:bodyPr/>
          <a:lstStyle/>
          <a:p>
            <a:r>
              <a:rPr lang="en-US" dirty="0"/>
              <a:t>A NEW ENTRY POINT</a:t>
            </a:r>
          </a:p>
        </p:txBody>
      </p:sp>
      <p:sp>
        <p:nvSpPr>
          <p:cNvPr id="3" name="Content Placeholder 2">
            <a:extLst>
              <a:ext uri="{FF2B5EF4-FFF2-40B4-BE49-F238E27FC236}">
                <a16:creationId xmlns:a16="http://schemas.microsoft.com/office/drawing/2014/main" xmlns="" id="{A0C21EEA-7CA9-8C42-AA14-E978C71B5616}"/>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444627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B66DF-46F3-7E4A-8DEF-FCEBE8F11C21}"/>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xmlns="" id="{73D5CE36-6137-384F-86FB-0DD85EE1F0FC}"/>
              </a:ext>
            </a:extLst>
          </p:cNvPr>
          <p:cNvSpPr>
            <a:spLocks noGrp="1"/>
          </p:cNvSpPr>
          <p:nvPr>
            <p:ph idx="1"/>
          </p:nvPr>
        </p:nvSpPr>
        <p:spPr/>
        <p:txBody>
          <a:bodyPr/>
          <a:lstStyle/>
          <a:p>
            <a:r>
              <a:rPr lang="en-US" b="1" dirty="0"/>
              <a:t>Sweat the opening and closing.</a:t>
            </a:r>
            <a:endParaRPr lang="en-US" dirty="0"/>
          </a:p>
          <a:p>
            <a:r>
              <a:rPr lang="en-US" dirty="0"/>
              <a:t>Use your best story within your overall story in the opening to set the tone, to establish the premise, to grab attention.</a:t>
            </a:r>
          </a:p>
        </p:txBody>
      </p:sp>
    </p:spTree>
    <p:extLst>
      <p:ext uri="{BB962C8B-B14F-4D97-AF65-F5344CB8AC3E}">
        <p14:creationId xmlns:p14="http://schemas.microsoft.com/office/powerpoint/2010/main" val="2102736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B66DF-46F3-7E4A-8DEF-FCEBE8F11C21}"/>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xmlns="" id="{73D5CE36-6137-384F-86FB-0DD85EE1F0FC}"/>
              </a:ext>
            </a:extLst>
          </p:cNvPr>
          <p:cNvSpPr>
            <a:spLocks noGrp="1"/>
          </p:cNvSpPr>
          <p:nvPr>
            <p:ph idx="1"/>
          </p:nvPr>
        </p:nvSpPr>
        <p:spPr/>
        <p:txBody>
          <a:bodyPr/>
          <a:lstStyle/>
          <a:p>
            <a:r>
              <a:rPr lang="en-US" b="1" dirty="0"/>
              <a:t>Sweat the opening and closing.</a:t>
            </a:r>
            <a:endParaRPr lang="en-US" dirty="0"/>
          </a:p>
          <a:p>
            <a:r>
              <a:rPr lang="en-US" dirty="0"/>
              <a:t>Use your best story within your overall story in the opening to set the tone, to establish the premise, to grab attention.</a:t>
            </a:r>
          </a:p>
          <a:p>
            <a:r>
              <a:rPr lang="en-US" dirty="0"/>
              <a:t>Craft an ending that ties back to the beginning and puts a bow on the thread running throughout your entire talk.</a:t>
            </a:r>
          </a:p>
        </p:txBody>
      </p:sp>
    </p:spTree>
    <p:extLst>
      <p:ext uri="{BB962C8B-B14F-4D97-AF65-F5344CB8AC3E}">
        <p14:creationId xmlns:p14="http://schemas.microsoft.com/office/powerpoint/2010/main" val="256867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06A3B0-DE04-984D-A41A-E9220C5819AE}"/>
              </a:ext>
            </a:extLst>
          </p:cNvPr>
          <p:cNvSpPr>
            <a:spLocks noGrp="1"/>
          </p:cNvSpPr>
          <p:nvPr>
            <p:ph type="title"/>
          </p:nvPr>
        </p:nvSpPr>
        <p:spPr/>
        <p:txBody>
          <a:bodyPr/>
          <a:lstStyle/>
          <a:p>
            <a:r>
              <a:rPr lang="en-US" dirty="0"/>
              <a:t>A little about me</a:t>
            </a:r>
          </a:p>
        </p:txBody>
      </p:sp>
      <p:sp>
        <p:nvSpPr>
          <p:cNvPr id="3" name="Content Placeholder 2">
            <a:extLst>
              <a:ext uri="{FF2B5EF4-FFF2-40B4-BE49-F238E27FC236}">
                <a16:creationId xmlns:a16="http://schemas.microsoft.com/office/drawing/2014/main" xmlns="" id="{55154668-E8FD-E04C-82D9-34FD299EE828}"/>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412315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F68301-28DF-A642-9D4C-18A8C421915C}"/>
              </a:ext>
            </a:extLst>
          </p:cNvPr>
          <p:cNvSpPr>
            <a:spLocks noGrp="1"/>
          </p:cNvSpPr>
          <p:nvPr>
            <p:ph type="title"/>
          </p:nvPr>
        </p:nvSpPr>
        <p:spPr/>
        <p:txBody>
          <a:bodyPr>
            <a:normAutofit/>
          </a:bodyPr>
          <a:lstStyle/>
          <a:p>
            <a:r>
              <a:rPr lang="en-US" b="1" dirty="0"/>
              <a:t>Start with the big-picture message</a:t>
            </a:r>
            <a:endParaRPr lang="en-US" dirty="0"/>
          </a:p>
        </p:txBody>
      </p:sp>
      <p:sp>
        <p:nvSpPr>
          <p:cNvPr id="3" name="Content Placeholder 2">
            <a:extLst>
              <a:ext uri="{FF2B5EF4-FFF2-40B4-BE49-F238E27FC236}">
                <a16:creationId xmlns:a16="http://schemas.microsoft.com/office/drawing/2014/main" xmlns="" id="{203B10A3-18BB-3F4C-A5FB-AF9ABEBAEE3C}"/>
              </a:ext>
            </a:extLst>
          </p:cNvPr>
          <p:cNvSpPr>
            <a:spLocks noGrp="1"/>
          </p:cNvSpPr>
          <p:nvPr>
            <p:ph sz="quarter" idx="13"/>
          </p:nvPr>
        </p:nvSpPr>
        <p:spPr/>
        <p:txBody>
          <a:bodyPr/>
          <a:lstStyle/>
          <a:p>
            <a:r>
              <a:rPr lang="en-US" dirty="0"/>
              <a:t>What's your big idea?</a:t>
            </a:r>
          </a:p>
          <a:p>
            <a:r>
              <a:rPr lang="en-US" dirty="0"/>
              <a:t>A unique perspective on even an age-old problem</a:t>
            </a:r>
          </a:p>
        </p:txBody>
      </p:sp>
    </p:spTree>
    <p:extLst>
      <p:ext uri="{BB962C8B-B14F-4D97-AF65-F5344CB8AC3E}">
        <p14:creationId xmlns:p14="http://schemas.microsoft.com/office/powerpoint/2010/main" val="129080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0CFA5B-3D16-F749-A9D4-539865F79523}"/>
              </a:ext>
            </a:extLst>
          </p:cNvPr>
          <p:cNvSpPr>
            <a:spLocks noGrp="1"/>
          </p:cNvSpPr>
          <p:nvPr>
            <p:ph type="title"/>
          </p:nvPr>
        </p:nvSpPr>
        <p:spPr/>
        <p:txBody>
          <a:bodyPr>
            <a:normAutofit/>
          </a:bodyPr>
          <a:lstStyle/>
          <a:p>
            <a:r>
              <a:rPr lang="en-US" b="1" dirty="0"/>
              <a:t>Paint the arc in light brushstrokes.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9DC348D-4B5E-1045-9AFB-291632BD4BEF}"/>
              </a:ext>
            </a:extLst>
          </p:cNvPr>
          <p:cNvSpPr>
            <a:spLocks noGrp="1"/>
          </p:cNvSpPr>
          <p:nvPr>
            <p:ph sz="quarter" idx="13"/>
          </p:nvPr>
        </p:nvSpPr>
        <p:spPr/>
        <p:txBody>
          <a:bodyPr/>
          <a:lstStyle/>
          <a:p>
            <a:r>
              <a:rPr lang="en-US" dirty="0"/>
              <a:t>What's the arc of your story? </a:t>
            </a:r>
          </a:p>
          <a:p>
            <a:r>
              <a:rPr lang="en-US" dirty="0"/>
              <a:t>The major plot points that tie everything together?</a:t>
            </a:r>
          </a:p>
          <a:p>
            <a:r>
              <a:rPr lang="en-US" dirty="0"/>
              <a:t>what are the three or four epiphanies you want to share that become the anchor points of your talk? Epiphanies are what enthrall and evoke emotion and intellect. Lay these down to give your talk a frame around which to build.  </a:t>
            </a:r>
          </a:p>
          <a:p>
            <a:endParaRPr lang="en-US" dirty="0"/>
          </a:p>
        </p:txBody>
      </p:sp>
    </p:spTree>
    <p:extLst>
      <p:ext uri="{BB962C8B-B14F-4D97-AF65-F5344CB8AC3E}">
        <p14:creationId xmlns:p14="http://schemas.microsoft.com/office/powerpoint/2010/main" val="256278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A0B633-2E67-944B-9217-9330ADDA1894}"/>
              </a:ext>
            </a:extLst>
          </p:cNvPr>
          <p:cNvSpPr>
            <a:spLocks noGrp="1"/>
          </p:cNvSpPr>
          <p:nvPr>
            <p:ph type="title"/>
          </p:nvPr>
        </p:nvSpPr>
        <p:spPr/>
        <p:txBody>
          <a:bodyPr/>
          <a:lstStyle/>
          <a:p>
            <a:r>
              <a:rPr lang="en-US" dirty="0"/>
              <a:t>Epiphanies</a:t>
            </a:r>
          </a:p>
        </p:txBody>
      </p:sp>
      <p:sp>
        <p:nvSpPr>
          <p:cNvPr id="3" name="Content Placeholder 2">
            <a:extLst>
              <a:ext uri="{FF2B5EF4-FFF2-40B4-BE49-F238E27FC236}">
                <a16:creationId xmlns:a16="http://schemas.microsoft.com/office/drawing/2014/main" xmlns="" id="{594785A5-7EF3-5745-9B67-26C75166EEC3}"/>
              </a:ext>
            </a:extLst>
          </p:cNvPr>
          <p:cNvSpPr>
            <a:spLocks noGrp="1"/>
          </p:cNvSpPr>
          <p:nvPr>
            <p:ph sz="quarter" idx="13"/>
          </p:nvPr>
        </p:nvSpPr>
        <p:spPr/>
        <p:txBody>
          <a:bodyPr/>
          <a:lstStyle/>
          <a:p>
            <a:r>
              <a:rPr lang="en-US" dirty="0"/>
              <a:t>1</a:t>
            </a:r>
          </a:p>
          <a:p>
            <a:r>
              <a:rPr lang="en-US" dirty="0"/>
              <a:t>2</a:t>
            </a:r>
          </a:p>
          <a:p>
            <a:r>
              <a:rPr lang="en-US" dirty="0"/>
              <a:t>3</a:t>
            </a:r>
          </a:p>
          <a:p>
            <a:r>
              <a:rPr lang="en-US" dirty="0"/>
              <a:t>4</a:t>
            </a:r>
          </a:p>
          <a:p>
            <a:pPr marL="0" indent="0">
              <a:buNone/>
            </a:pPr>
            <a:endParaRPr lang="en-US" dirty="0"/>
          </a:p>
        </p:txBody>
      </p:sp>
    </p:spTree>
    <p:extLst>
      <p:ext uri="{BB962C8B-B14F-4D97-AF65-F5344CB8AC3E}">
        <p14:creationId xmlns:p14="http://schemas.microsoft.com/office/powerpoint/2010/main" val="381106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404EB-7B7C-A749-9A21-02717367EBBE}"/>
              </a:ext>
            </a:extLst>
          </p:cNvPr>
          <p:cNvSpPr>
            <a:spLocks noGrp="1"/>
          </p:cNvSpPr>
          <p:nvPr>
            <p:ph type="title"/>
          </p:nvPr>
        </p:nvSpPr>
        <p:spPr/>
        <p:txBody>
          <a:bodyPr>
            <a:normAutofit fontScale="90000"/>
          </a:bodyPr>
          <a:lstStyle/>
          <a:p>
            <a:r>
              <a:rPr lang="en-US" b="1" dirty="0"/>
              <a:t>Then fill in the spaces with insight and information.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C5BEED7E-587F-BF47-B93C-CCD5C7B9BF8F}"/>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358678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A0761D-4646-A348-987F-7FB9F759A9C0}"/>
              </a:ext>
            </a:extLst>
          </p:cNvPr>
          <p:cNvSpPr>
            <a:spLocks noGrp="1"/>
          </p:cNvSpPr>
          <p:nvPr>
            <p:ph type="title"/>
          </p:nvPr>
        </p:nvSpPr>
        <p:spPr/>
        <p:txBody>
          <a:bodyPr/>
          <a:lstStyle/>
          <a:p>
            <a:r>
              <a:rPr lang="en-US" dirty="0"/>
              <a:t>Three Goals</a:t>
            </a:r>
          </a:p>
        </p:txBody>
      </p:sp>
      <p:sp>
        <p:nvSpPr>
          <p:cNvPr id="3" name="Content Placeholder 2">
            <a:extLst>
              <a:ext uri="{FF2B5EF4-FFF2-40B4-BE49-F238E27FC236}">
                <a16:creationId xmlns:a16="http://schemas.microsoft.com/office/drawing/2014/main" xmlns="" id="{8B78E41B-39BA-A54A-8E80-57665E5E3512}"/>
              </a:ext>
            </a:extLst>
          </p:cNvPr>
          <p:cNvSpPr>
            <a:spLocks noGrp="1"/>
          </p:cNvSpPr>
          <p:nvPr>
            <p:ph sz="quarter" idx="13"/>
          </p:nvPr>
        </p:nvSpPr>
        <p:spPr/>
        <p:txBody>
          <a:bodyPr>
            <a:normAutofit/>
          </a:bodyPr>
          <a:lstStyle/>
          <a:p>
            <a:r>
              <a:rPr lang="en-US" dirty="0"/>
              <a:t>develop an integrative approach to quality </a:t>
            </a:r>
          </a:p>
          <a:p>
            <a:r>
              <a:rPr lang="en-US" dirty="0"/>
              <a:t>upend our industry’s perception of its value </a:t>
            </a:r>
          </a:p>
          <a:p>
            <a:r>
              <a:rPr lang="en-US" dirty="0"/>
              <a:t>change the entry point for quality to enter the planning discussion</a:t>
            </a:r>
          </a:p>
          <a:p>
            <a:endParaRPr lang="en-US" dirty="0"/>
          </a:p>
        </p:txBody>
      </p:sp>
    </p:spTree>
    <p:extLst>
      <p:ext uri="{BB962C8B-B14F-4D97-AF65-F5344CB8AC3E}">
        <p14:creationId xmlns:p14="http://schemas.microsoft.com/office/powerpoint/2010/main" val="3150175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TotalTime>
  <Words>232</Words>
  <Application>Microsoft Office PowerPoint</Application>
  <PresentationFormat>Custom</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Product Planning  for Quality</vt:lpstr>
      <vt:lpstr>Opening</vt:lpstr>
      <vt:lpstr>Closing</vt:lpstr>
      <vt:lpstr>A little about me</vt:lpstr>
      <vt:lpstr>Start with the big-picture message</vt:lpstr>
      <vt:lpstr>Paint the arc in light brushstrokes. </vt:lpstr>
      <vt:lpstr>Epiphanies</vt:lpstr>
      <vt:lpstr>Then fill in the spaces with insight and information. </vt:lpstr>
      <vt:lpstr>Three Goals</vt:lpstr>
      <vt:lpstr>an integrative approach to quality</vt:lpstr>
      <vt:lpstr>Quality and ROI</vt:lpstr>
      <vt:lpstr>A NEW ENTRY 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Planning  for Quality</dc:title>
  <dc:creator>Frank D'Andrea</dc:creator>
  <cp:lastModifiedBy>Windows User</cp:lastModifiedBy>
  <cp:revision>3</cp:revision>
  <dcterms:created xsi:type="dcterms:W3CDTF">2019-10-13T05:46:55Z</dcterms:created>
  <dcterms:modified xsi:type="dcterms:W3CDTF">2019-10-16T16:41:43Z</dcterms:modified>
</cp:coreProperties>
</file>